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4" r:id="rId2"/>
  </p:sldMasterIdLst>
  <p:notesMasterIdLst>
    <p:notesMasterId r:id="rId15"/>
  </p:notesMasterIdLst>
  <p:sldIdLst>
    <p:sldId id="307" r:id="rId3"/>
    <p:sldId id="287" r:id="rId4"/>
    <p:sldId id="300" r:id="rId5"/>
    <p:sldId id="324" r:id="rId6"/>
    <p:sldId id="318" r:id="rId7"/>
    <p:sldId id="325" r:id="rId8"/>
    <p:sldId id="319" r:id="rId9"/>
    <p:sldId id="326" r:id="rId10"/>
    <p:sldId id="320" r:id="rId11"/>
    <p:sldId id="327" r:id="rId12"/>
    <p:sldId id="328" r:id="rId13"/>
    <p:sldId id="32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B7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C8F3D-61B4-4C05-A316-008FCCC5DEC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758BB-09B0-44D6-A6F4-7C926DDA3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4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58BB-09B0-44D6-A6F4-7C926DDA3F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9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58BB-09B0-44D6-A6F4-7C926DDA3F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2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58BB-09B0-44D6-A6F4-7C926DDA3F7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3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58BB-09B0-44D6-A6F4-7C926DDA3F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58BB-09B0-44D6-A6F4-7C926DDA3F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4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58BB-09B0-44D6-A6F4-7C926DDA3F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7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7CA6A-0DA7-4740-930F-504E0D84B1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7130F-70EE-4785-91B6-5766D623D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C711A-8275-4840-8B3F-585CBF226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191CB1-1CD2-4173-86BD-5AB3569D13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8AAE1A-0040-4EE7-AB56-C28BFAB182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6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113F71"/>
                </a:solidFill>
                <a:latin typeface="Arial" charset="0"/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 userDrawn="1"/>
          </p:nvGrpSpPr>
          <p:grpSpPr bwMode="auto">
            <a:xfrm rot="56277">
              <a:off x="1275" y="1219"/>
              <a:ext cx="261" cy="217"/>
              <a:chOff x="3445" y="872"/>
              <a:chExt cx="400" cy="341"/>
            </a:xfrm>
          </p:grpSpPr>
          <p:sp>
            <p:nvSpPr>
              <p:cNvPr id="36" name="Oval 34"/>
              <p:cNvSpPr>
                <a:spLocks noChangeArrowheads="1"/>
              </p:cNvSpPr>
              <p:nvPr/>
            </p:nvSpPr>
            <p:spPr bwMode="gray">
              <a:xfrm>
                <a:off x="3632" y="1020"/>
                <a:ext cx="110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7" name="Oval 35"/>
              <p:cNvSpPr>
                <a:spLocks noChangeArrowheads="1"/>
              </p:cNvSpPr>
              <p:nvPr/>
            </p:nvSpPr>
            <p:spPr bwMode="gray">
              <a:xfrm>
                <a:off x="3754" y="1122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8" name="Oval 36"/>
              <p:cNvSpPr>
                <a:spLocks noChangeArrowheads="1"/>
              </p:cNvSpPr>
              <p:nvPr/>
            </p:nvSpPr>
            <p:spPr bwMode="gray">
              <a:xfrm>
                <a:off x="3445" y="872"/>
                <a:ext cx="180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37"/>
            <p:cNvGrpSpPr>
              <a:grpSpLocks/>
            </p:cNvGrpSpPr>
            <p:nvPr userDrawn="1"/>
          </p:nvGrpSpPr>
          <p:grpSpPr bwMode="auto">
            <a:xfrm rot="-2383151">
              <a:off x="1379" y="951"/>
              <a:ext cx="268" cy="221"/>
              <a:chOff x="3449" y="868"/>
              <a:chExt cx="409" cy="341"/>
            </a:xfrm>
          </p:grpSpPr>
          <p:sp>
            <p:nvSpPr>
              <p:cNvPr id="33" name="Oval 38"/>
              <p:cNvSpPr>
                <a:spLocks noChangeArrowheads="1"/>
              </p:cNvSpPr>
              <p:nvPr/>
            </p:nvSpPr>
            <p:spPr bwMode="gray">
              <a:xfrm>
                <a:off x="3637" y="1016"/>
                <a:ext cx="111" cy="12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4" name="Oval 39"/>
              <p:cNvSpPr>
                <a:spLocks noChangeArrowheads="1"/>
              </p:cNvSpPr>
              <p:nvPr/>
            </p:nvSpPr>
            <p:spPr bwMode="gray">
              <a:xfrm>
                <a:off x="3766" y="1118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5" name="Oval 40"/>
              <p:cNvSpPr>
                <a:spLocks noChangeArrowheads="1"/>
              </p:cNvSpPr>
              <p:nvPr/>
            </p:nvSpPr>
            <p:spPr bwMode="gray">
              <a:xfrm>
                <a:off x="3449" y="868"/>
                <a:ext cx="184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 rot="-4925197">
              <a:off x="1292" y="637"/>
              <a:ext cx="255" cy="225"/>
              <a:chOff x="3456" y="876"/>
              <a:chExt cx="400" cy="339"/>
            </a:xfrm>
          </p:grpSpPr>
          <p:sp>
            <p:nvSpPr>
              <p:cNvPr id="30" name="Oval 42"/>
              <p:cNvSpPr>
                <a:spLocks noChangeArrowheads="1"/>
              </p:cNvSpPr>
              <p:nvPr/>
            </p:nvSpPr>
            <p:spPr bwMode="gray">
              <a:xfrm>
                <a:off x="3646" y="1021"/>
                <a:ext cx="108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1" name="Oval 43"/>
              <p:cNvSpPr>
                <a:spLocks noChangeArrowheads="1"/>
              </p:cNvSpPr>
              <p:nvPr/>
            </p:nvSpPr>
            <p:spPr bwMode="gray">
              <a:xfrm>
                <a:off x="3766" y="1123"/>
                <a:ext cx="90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2" name="Oval 44"/>
              <p:cNvSpPr>
                <a:spLocks noChangeArrowheads="1"/>
              </p:cNvSpPr>
              <p:nvPr/>
            </p:nvSpPr>
            <p:spPr bwMode="gray">
              <a:xfrm>
                <a:off x="3456" y="876"/>
                <a:ext cx="181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45"/>
            <p:cNvGrpSpPr>
              <a:grpSpLocks/>
            </p:cNvGrpSpPr>
            <p:nvPr userDrawn="1"/>
          </p:nvGrpSpPr>
          <p:grpSpPr bwMode="auto">
            <a:xfrm rot="3149186">
              <a:off x="983" y="1398"/>
              <a:ext cx="259" cy="226"/>
              <a:chOff x="3442" y="880"/>
              <a:chExt cx="402" cy="337"/>
            </a:xfrm>
          </p:grpSpPr>
          <p:sp>
            <p:nvSpPr>
              <p:cNvPr id="27" name="Oval 46"/>
              <p:cNvSpPr>
                <a:spLocks noChangeArrowheads="1"/>
              </p:cNvSpPr>
              <p:nvPr/>
            </p:nvSpPr>
            <p:spPr bwMode="gray">
              <a:xfrm>
                <a:off x="3628" y="1025"/>
                <a:ext cx="109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8" name="Oval 47"/>
              <p:cNvSpPr>
                <a:spLocks noChangeArrowheads="1"/>
              </p:cNvSpPr>
              <p:nvPr/>
            </p:nvSpPr>
            <p:spPr bwMode="gray">
              <a:xfrm>
                <a:off x="3753" y="1125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9" name="Oval 48"/>
              <p:cNvSpPr>
                <a:spLocks noChangeArrowheads="1"/>
              </p:cNvSpPr>
              <p:nvPr/>
            </p:nvSpPr>
            <p:spPr bwMode="gray">
              <a:xfrm>
                <a:off x="3442" y="880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49"/>
            <p:cNvGrpSpPr>
              <a:grpSpLocks/>
            </p:cNvGrpSpPr>
            <p:nvPr userDrawn="1"/>
          </p:nvGrpSpPr>
          <p:grpSpPr bwMode="auto">
            <a:xfrm rot="-7676986">
              <a:off x="933" y="466"/>
              <a:ext cx="264" cy="226"/>
              <a:chOff x="3465" y="874"/>
              <a:chExt cx="407" cy="342"/>
            </a:xfrm>
          </p:grpSpPr>
          <p:sp>
            <p:nvSpPr>
              <p:cNvPr id="24" name="Oval 50"/>
              <p:cNvSpPr>
                <a:spLocks noChangeArrowheads="1"/>
              </p:cNvSpPr>
              <p:nvPr/>
            </p:nvSpPr>
            <p:spPr bwMode="gray">
              <a:xfrm>
                <a:off x="3653" y="1027"/>
                <a:ext cx="108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5" name="Oval 51"/>
              <p:cNvSpPr>
                <a:spLocks noChangeArrowheads="1"/>
              </p:cNvSpPr>
              <p:nvPr/>
            </p:nvSpPr>
            <p:spPr bwMode="gray">
              <a:xfrm>
                <a:off x="3778" y="1126"/>
                <a:ext cx="94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6" name="Oval 52"/>
              <p:cNvSpPr>
                <a:spLocks noChangeArrowheads="1"/>
              </p:cNvSpPr>
              <p:nvPr/>
            </p:nvSpPr>
            <p:spPr bwMode="gray">
              <a:xfrm>
                <a:off x="3465" y="874"/>
                <a:ext cx="181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53"/>
            <p:cNvGrpSpPr>
              <a:grpSpLocks/>
            </p:cNvGrpSpPr>
            <p:nvPr userDrawn="1"/>
          </p:nvGrpSpPr>
          <p:grpSpPr bwMode="auto">
            <a:xfrm rot="-10348150">
              <a:off x="635" y="644"/>
              <a:ext cx="258" cy="220"/>
              <a:chOff x="3465" y="886"/>
              <a:chExt cx="391" cy="344"/>
            </a:xfrm>
          </p:grpSpPr>
          <p:sp>
            <p:nvSpPr>
              <p:cNvPr id="21" name="Oval 54"/>
              <p:cNvSpPr>
                <a:spLocks noChangeArrowheads="1"/>
              </p:cNvSpPr>
              <p:nvPr/>
            </p:nvSpPr>
            <p:spPr bwMode="gray">
              <a:xfrm>
                <a:off x="3645" y="1042"/>
                <a:ext cx="111" cy="12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2" name="Oval 55"/>
              <p:cNvSpPr>
                <a:spLocks noChangeArrowheads="1"/>
              </p:cNvSpPr>
              <p:nvPr/>
            </p:nvSpPr>
            <p:spPr bwMode="gray">
              <a:xfrm>
                <a:off x="3766" y="1141"/>
                <a:ext cx="90" cy="8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3" name="Oval 56"/>
              <p:cNvSpPr>
                <a:spLocks noChangeArrowheads="1"/>
              </p:cNvSpPr>
              <p:nvPr/>
            </p:nvSpPr>
            <p:spPr bwMode="gray">
              <a:xfrm>
                <a:off x="3465" y="886"/>
                <a:ext cx="182" cy="18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57"/>
            <p:cNvGrpSpPr>
              <a:grpSpLocks/>
            </p:cNvGrpSpPr>
            <p:nvPr userDrawn="1"/>
          </p:nvGrpSpPr>
          <p:grpSpPr bwMode="auto">
            <a:xfrm rot="8606759">
              <a:off x="532" y="976"/>
              <a:ext cx="263" cy="210"/>
              <a:chOff x="3455" y="891"/>
              <a:chExt cx="401" cy="334"/>
            </a:xfrm>
          </p:grpSpPr>
          <p:sp>
            <p:nvSpPr>
              <p:cNvPr id="18" name="Oval 58"/>
              <p:cNvSpPr>
                <a:spLocks noChangeArrowheads="1"/>
              </p:cNvSpPr>
              <p:nvPr/>
            </p:nvSpPr>
            <p:spPr bwMode="gray">
              <a:xfrm>
                <a:off x="3635" y="1036"/>
                <a:ext cx="111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9" name="Oval 59"/>
              <p:cNvSpPr>
                <a:spLocks noChangeArrowheads="1"/>
              </p:cNvSpPr>
              <p:nvPr/>
            </p:nvSpPr>
            <p:spPr bwMode="gray">
              <a:xfrm>
                <a:off x="3765" y="1135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0" name="Oval 60"/>
              <p:cNvSpPr>
                <a:spLocks noChangeArrowheads="1"/>
              </p:cNvSpPr>
              <p:nvPr/>
            </p:nvSpPr>
            <p:spPr bwMode="gray">
              <a:xfrm>
                <a:off x="3455" y="891"/>
                <a:ext cx="183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12" name="Group 61"/>
            <p:cNvGrpSpPr>
              <a:grpSpLocks/>
            </p:cNvGrpSpPr>
            <p:nvPr userDrawn="1"/>
          </p:nvGrpSpPr>
          <p:grpSpPr bwMode="auto">
            <a:xfrm rot="6279754">
              <a:off x="629" y="1301"/>
              <a:ext cx="264" cy="226"/>
              <a:chOff x="3448" y="891"/>
              <a:chExt cx="405" cy="341"/>
            </a:xfrm>
          </p:grpSpPr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3638" y="1034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3761" y="1141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3448" y="891"/>
                <a:ext cx="181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9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0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1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2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3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4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5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6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7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8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49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0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1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2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3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4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5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6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7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8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59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FDDE-E85D-4BDA-8117-A107969A8E48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31CB-B09E-4982-8156-CAF20350658D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5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9D87-0E3A-4C08-80DF-FFCABE0CE894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42A3-0BC1-4732-9F2F-200219AD98AE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65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6C45-D3ED-48C9-A2CB-A987389993F4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DA97-9BDF-4461-B211-039139F3E59A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6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D299-4FD7-4A58-ABD6-5B39849FB72D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5A7B-7124-4073-8DFA-B194B018E222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9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A0CB-6896-41A1-88DC-9948DD619EC3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7A932-C80A-4ED8-9FDC-C27E8DEADEEE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0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07E7C-6F16-4D9C-96F1-C9A473C59C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0E158-2808-4E15-A9FD-D411AD0CF956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1EDBB-0692-424E-9796-EB637797C0B0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19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B8E1-3E80-40CE-9371-B30BB4397734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3DD6-E14E-4E72-97D6-04FAFCC4C02B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5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6B4E6-0C56-4A87-AF9A-101C39136647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EC74-DEC0-4720-985D-73066D43F9EB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04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B5C5-51FB-4FB9-B700-99A517928F31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CEEC-4D6C-4BF9-B103-D1280E1423F7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1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448F-064B-4842-8C04-9597B1CDD3E3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CE05-7539-4A30-8143-708D525E0559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22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4ED4C-BB85-4F3A-BF0B-C7BA3CCAC4A6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FB4D-26FD-43EF-9C04-50F792885C19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863D-B6DE-479B-9858-735038688C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431BC-FFFD-40CB-AED9-E0ADE5BCE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EB43-49FD-497D-80DC-2632386655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2571E-7AC8-4C5A-91BA-B296A52588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192AA-4DE0-4205-82F0-39A858B590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DAB65-5C81-4761-9FFC-325D479F5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80ABF-5C10-4ADD-B7DB-E1AF671C2D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ltGray">
          <a:xfrm>
            <a:off x="609600" y="228600"/>
            <a:ext cx="8240713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8944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9444" name="Picture 4" descr="minispir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189445" name="Picture 5" descr="minispir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189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94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fld id="{743B6132-086C-46A4-885E-C787604072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13F7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C9AE7A8-F8B2-413E-A208-39A3DEF9790F}" type="slidenum">
              <a:rPr lang="ru-RU">
                <a:solidFill>
                  <a:srgbClr val="113F71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34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38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4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3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113F71"/>
                </a:solidFill>
                <a:latin typeface="Arial" charset="0"/>
              </a:endParaRPr>
            </a:p>
          </p:txBody>
        </p:sp>
        <p:grpSp>
          <p:nvGrpSpPr>
            <p:cNvPr id="4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2" y="1122"/>
                <a:ext cx="90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32" y="878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1" y="1003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49" y="859"/>
                <a:ext cx="17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51" y="1010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8" y="1107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24" y="1030"/>
                <a:ext cx="110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40" y="888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9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64" y="864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52" y="1145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46" y="1127"/>
                <a:ext cx="91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8" y="1062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42" y="898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113F7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fld id="{61C0C4E8-7CCE-446F-A344-F1FB931D6315}" type="datetimeFigureOut">
              <a:rPr lang="ru-RU">
                <a:solidFill>
                  <a:srgbClr val="113F71"/>
                </a:solidFill>
              </a:rPr>
              <a:pPr>
                <a:defRPr/>
              </a:pPr>
              <a:t>05.10.2020</a:t>
            </a:fld>
            <a:endParaRPr lang="ru-RU">
              <a:solidFill>
                <a:srgbClr val="113F71"/>
              </a:solidFill>
            </a:endParaRPr>
          </a:p>
        </p:txBody>
      </p:sp>
      <p:sp>
        <p:nvSpPr>
          <p:cNvPr id="1046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47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48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49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50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5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5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  <p:sp>
        <p:nvSpPr>
          <p:cNvPr id="105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113F7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9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51.ucoz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259632" y="357166"/>
            <a:ext cx="72414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автономное</a:t>
            </a:r>
            <a:br>
              <a:rPr kumimoji="0" lang="ru-RU" sz="22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общеобразовательное учреждение </a:t>
            </a:r>
            <a:br>
              <a:rPr kumimoji="0" lang="ru-RU" sz="22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средняя школа №51 г. Липецка</a:t>
            </a:r>
            <a:endParaRPr kumimoji="0" lang="ru-RU" sz="22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988840"/>
            <a:ext cx="74888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Bookman Old Style" pitchFamily="18" charset="0"/>
              <a:cs typeface="Arabic Typesetting" pitchFamily="66" charset="-78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Arabic Typesetting" pitchFamily="66" charset="-78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abic Typesetting" pitchFamily="66" charset="-78"/>
              </a:rPr>
              <a:t>Удачный старт или что изменилось в МАОУ СШ №51 г. Липецка в процессе применения платформы «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Arabic Typesetting" pitchFamily="66" charset="-78"/>
              </a:rPr>
              <a:t>Сберкласс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abic Typesetting" pitchFamily="66" charset="-78"/>
              </a:rPr>
              <a:t>»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abic Typesetting" pitchFamily="66" charset="-78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Arabic Typesetting" pitchFamily="66" charset="-78"/>
              </a:rPr>
              <a:t>              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Arabic Typesetting" pitchFamily="66" charset="-78"/>
              </a:rPr>
              <a:t>06.10.2020 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57192"/>
            <a:ext cx="1883701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39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05600" cy="563562"/>
          </a:xfrm>
        </p:spPr>
        <p:txBody>
          <a:bodyPr/>
          <a:lstStyle/>
          <a:p>
            <a:r>
              <a:rPr lang="ru-RU" sz="1600" dirty="0" smtClean="0"/>
              <a:t>Цитаты учителей на тему «Что изменилось в вашей деятельности в связи с применением платформы?»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6569" y="2272872"/>
            <a:ext cx="5248583" cy="29523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3759" y="-217419"/>
            <a:ext cx="2895786" cy="5148064"/>
          </a:xfrm>
          <a:prstGeom prst="rect">
            <a:avLst/>
          </a:prstGeom>
        </p:spPr>
      </p:pic>
      <p:sp>
        <p:nvSpPr>
          <p:cNvPr id="7" name="AutoShape 2" descr="https://mail.yandex.ru/message_part/IMG_20201005_174951.jpg?_uid=53385931&amp;name=IMG_20201005_174951.jpg&amp;hid=1.2&amp;ids=17395153560722425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mail.yandex.ru/message_part/IMG_20201005_174951.jpg?_uid=53385931&amp;name=IMG_20201005_174951.jpg&amp;hid=1.2&amp;ids=173951535607224251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996952"/>
            <a:ext cx="279481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113F71"/>
                </a:solidFill>
              </a:rPr>
              <a:t>Цитаты </a:t>
            </a:r>
            <a:r>
              <a:rPr lang="ru-RU" sz="1600" dirty="0" smtClean="0">
                <a:solidFill>
                  <a:srgbClr val="113F71"/>
                </a:solidFill>
              </a:rPr>
              <a:t>учащихся на </a:t>
            </a:r>
            <a:r>
              <a:rPr lang="ru-RU" sz="1600" dirty="0">
                <a:solidFill>
                  <a:srgbClr val="113F71"/>
                </a:solidFill>
              </a:rPr>
              <a:t>тему «</a:t>
            </a:r>
            <a:r>
              <a:rPr lang="ru-RU" sz="1600" dirty="0" smtClean="0">
                <a:solidFill>
                  <a:srgbClr val="113F71"/>
                </a:solidFill>
              </a:rPr>
              <a:t>Что вы думаете о применении в обучении цифровой платформы?»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556769" cy="20006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86" y="1647977"/>
            <a:ext cx="4211960" cy="1176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84" b="11333"/>
          <a:stretch/>
        </p:blipFill>
        <p:spPr>
          <a:xfrm>
            <a:off x="4788024" y="3645024"/>
            <a:ext cx="3787384" cy="2130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1" r="30742" b="-869"/>
          <a:stretch/>
        </p:blipFill>
        <p:spPr>
          <a:xfrm rot="3866027">
            <a:off x="2448414" y="2091127"/>
            <a:ext cx="1294716" cy="45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СПАСИБО!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www.hudeem-vmeste.ru/sites/default/files/userpics/u32950/kiwffzfz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2" y="2204864"/>
            <a:ext cx="5496609" cy="412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8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0232" y="2071678"/>
            <a:ext cx="5929354" cy="785818"/>
          </a:xfrm>
        </p:spPr>
        <p:txBody>
          <a:bodyPr>
            <a:noAutofit/>
          </a:bodyPr>
          <a:lstStyle/>
          <a:p>
            <a:pPr eaLnBrk="0" hangingPunct="0"/>
            <a:r>
              <a:rPr lang="ru-RU" sz="4000" b="1" dirty="0" smtClean="0">
                <a:solidFill>
                  <a:srgbClr val="002060"/>
                </a:solidFill>
              </a:rPr>
              <a:t>ПМО?!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285728"/>
            <a:ext cx="76438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+mj-lt"/>
              </a:rPr>
              <a:t>Нужно переходить и к принципиально новым, в том числе индивидуальным технологиям обучения, уже с ранних лет прививать готовность к изменениям, к творческому поиску, учить работе в команде, что очень важно в современном мире, навыкам жизни в цифровую эпоху…</a:t>
            </a:r>
          </a:p>
          <a:p>
            <a:pPr algn="r"/>
            <a:r>
              <a:rPr lang="ru-RU" sz="2400" b="1" dirty="0" smtClean="0"/>
              <a:t>В.В. Путин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2847101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Персонализированная модель образования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272781" y="3643314"/>
            <a:ext cx="428628" cy="171451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BCC"/>
              </a:buClr>
            </a:pPr>
            <a:r>
              <a:rPr lang="ru-RU" b="1" kern="0" dirty="0" smtClean="0">
                <a:solidFill>
                  <a:schemeClr val="tx2"/>
                </a:solidFill>
              </a:rPr>
              <a:t>Выбор</a:t>
            </a:r>
          </a:p>
        </p:txBody>
      </p:sp>
      <p:sp>
        <p:nvSpPr>
          <p:cNvPr id="20" name="Стрелка вниз 19"/>
          <p:cNvSpPr/>
          <p:nvPr/>
        </p:nvSpPr>
        <p:spPr>
          <a:xfrm rot="2643615">
            <a:off x="2963200" y="3413422"/>
            <a:ext cx="428628" cy="7239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657743" y="4143380"/>
            <a:ext cx="1785950" cy="35719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BCC"/>
              </a:buClr>
            </a:pPr>
            <a:r>
              <a:rPr lang="ru-RU" b="1" kern="0" dirty="0" smtClean="0">
                <a:solidFill>
                  <a:schemeClr val="tx2"/>
                </a:solidFill>
              </a:rPr>
              <a:t>Чему учиться?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155127" y="4171960"/>
            <a:ext cx="1785950" cy="35719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BCC"/>
              </a:buClr>
            </a:pPr>
            <a:r>
              <a:rPr lang="ru-RU" b="1" kern="0" dirty="0" smtClean="0">
                <a:solidFill>
                  <a:schemeClr val="tx2"/>
                </a:solidFill>
              </a:rPr>
              <a:t>Как учиться?</a:t>
            </a:r>
          </a:p>
        </p:txBody>
      </p:sp>
      <p:sp>
        <p:nvSpPr>
          <p:cNvPr id="23" name="Стрелка вниз 22"/>
          <p:cNvSpPr/>
          <p:nvPr/>
        </p:nvSpPr>
        <p:spPr>
          <a:xfrm rot="18979570">
            <a:off x="6054220" y="3494385"/>
            <a:ext cx="428628" cy="72390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2119285" y="4529150"/>
            <a:ext cx="428628" cy="8572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614865" y="4687406"/>
            <a:ext cx="392909" cy="98474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3598320" y="5715016"/>
            <a:ext cx="3643338" cy="57150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Aft>
                <a:spcPct val="0"/>
              </a:spcAft>
              <a:buClr>
                <a:srgbClr val="5AABCC"/>
              </a:buClr>
            </a:pPr>
            <a:r>
              <a:rPr lang="ru-RU" b="1" kern="0" dirty="0" smtClean="0">
                <a:solidFill>
                  <a:schemeClr val="tx2"/>
                </a:solidFill>
              </a:rPr>
              <a:t>Индивидуальная 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5AABCC"/>
              </a:buClr>
            </a:pPr>
            <a:r>
              <a:rPr lang="ru-RU" b="1" kern="0" dirty="0" smtClean="0">
                <a:solidFill>
                  <a:schemeClr val="tx2"/>
                </a:solidFill>
              </a:rPr>
              <a:t>траектория развития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514988"/>
            <a:ext cx="295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989278"/>
            <a:ext cx="6164188" cy="785818"/>
          </a:xfrm>
        </p:spPr>
        <p:txBody>
          <a:bodyPr>
            <a:no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</a:rPr>
              <a:t>Основная идея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76" y="155679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Построить образовательную деятельность, создав учащимся условия для широкого выбора-чему и как </a:t>
            </a:r>
            <a:r>
              <a:rPr lang="ru-RU" sz="2400" dirty="0" smtClean="0"/>
              <a:t>учиться (полная версия на сайте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sc51.ucoz.ru</a:t>
            </a:r>
            <a:r>
              <a:rPr lang="ru-RU" sz="2400" dirty="0"/>
              <a:t> </a:t>
            </a:r>
            <a:r>
              <a:rPr lang="ru-RU" sz="2400" dirty="0" smtClean="0"/>
              <a:t>)</a:t>
            </a:r>
            <a:endParaRPr lang="ru-RU" sz="2400" dirty="0" smtClean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14348" y="203278"/>
            <a:ext cx="8143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31800" algn="ctr" fontAlgn="base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</a:pPr>
            <a:r>
              <a:rPr lang="ru-RU" sz="2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ПЕРВЫЕ ШАГИ К УСПЕХУ</a:t>
            </a:r>
          </a:p>
          <a:p>
            <a:pPr indent="431800" algn="ctr" fontAlgn="base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</a:pPr>
            <a:r>
              <a:rPr lang="ru-RU" sz="2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Проект «Модель персонализированного образования в общеобразовательной школе на основе цифровой платформы»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977" y="2996952"/>
            <a:ext cx="576064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840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Шаг 1. Команда</a:t>
            </a:r>
            <a:endParaRPr lang="ru-RU" sz="2400" dirty="0"/>
          </a:p>
        </p:txBody>
      </p:sp>
      <p:sp>
        <p:nvSpPr>
          <p:cNvPr id="3" name="Прямоугольная выноска 2"/>
          <p:cNvSpPr/>
          <p:nvPr/>
        </p:nvSpPr>
        <p:spPr bwMode="auto">
          <a:xfrm>
            <a:off x="1835696" y="1988840"/>
            <a:ext cx="1152128" cy="1080120"/>
          </a:xfrm>
          <a:prstGeom prst="wedgeRectCallout">
            <a:avLst>
              <a:gd name="adj1" fmla="val -20833"/>
              <a:gd name="adj2" fmla="val 9121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0000"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98848"/>
              </p:ext>
            </p:extLst>
          </p:nvPr>
        </p:nvGraphicFramePr>
        <p:xfrm>
          <a:off x="1066800" y="1196752"/>
          <a:ext cx="7620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080">
                  <a:extLst>
                    <a:ext uri="{9D8B030D-6E8A-4147-A177-3AD203B41FA5}">
                      <a16:colId xmlns:a16="http://schemas.microsoft.com/office/drawing/2014/main" val="391451414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578758624"/>
                    </a:ext>
                  </a:extLst>
                </a:gridCol>
                <a:gridCol w="2674640">
                  <a:extLst>
                    <a:ext uri="{9D8B030D-6E8A-4147-A177-3AD203B41FA5}">
                      <a16:colId xmlns:a16="http://schemas.microsoft.com/office/drawing/2014/main" val="2175900633"/>
                    </a:ext>
                  </a:extLst>
                </a:gridCol>
              </a:tblGrid>
              <a:tr h="7029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Какой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педагог станет участником проекта?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Какие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изменения вносить в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школьную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документацию?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Как организовать  работу с учащимися и родителями на старте?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859412"/>
                  </a:ext>
                </a:extLst>
              </a:tr>
              <a:tr h="15727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Принцип</a:t>
                      </a:r>
                      <a:r>
                        <a:rPr lang="ru-RU" sz="1400" baseline="0" dirty="0" smtClean="0"/>
                        <a:t> обсуждения кандидатур внутри административной команды: кто из педагогов сможет более легко вступить в проект?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  <a:r>
                        <a:rPr lang="ru-RU" sz="1400" baseline="0" dirty="0" smtClean="0"/>
                        <a:t> Внесены изменения в положение по оплате труда, обозначена стимулирующая выплата учителям, работающим в проекте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Организационные родительские собрания. Большая</a:t>
                      </a:r>
                      <a:r>
                        <a:rPr lang="ru-RU" sz="1400" baseline="0" dirty="0" smtClean="0"/>
                        <a:t> идея</a:t>
                      </a:r>
                      <a:r>
                        <a:rPr lang="ru-RU" sz="1400" dirty="0" smtClean="0"/>
                        <a:t> – работа на платформе не заменяет учителя! Она помогает нашим детям осваивать новые технологии, приобретать знания в удобном для них темпе.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724491"/>
                  </a:ext>
                </a:extLst>
              </a:tr>
              <a:tr h="25483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r>
                        <a:rPr lang="ru-RU" sz="1400" baseline="0" dirty="0" smtClean="0"/>
                        <a:t> С каждым участником проекта индивидуально говорилось о его личном участии в общем новом деле</a:t>
                      </a:r>
                    </a:p>
                    <a:p>
                      <a:endParaRPr lang="ru-RU" sz="1400" baseline="0" dirty="0"/>
                    </a:p>
                    <a:p>
                      <a:r>
                        <a:rPr lang="ru-RU" sz="1400" baseline="0" dirty="0" smtClean="0"/>
                        <a:t>3. После определения участников проекта, выбирались классы, где работают эти педагоги и соответственно предметы.</a:t>
                      </a:r>
                    </a:p>
                    <a:p>
                      <a:r>
                        <a:rPr lang="ru-RU" sz="1400" baseline="0" dirty="0" smtClean="0"/>
                        <a:t>Итог: 13 педагогов, учащиеся 5,6,8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Вместо разделов в КТП появились</a:t>
                      </a:r>
                      <a:r>
                        <a:rPr lang="ru-RU" sz="1400" baseline="0" dirty="0" smtClean="0"/>
                        <a:t> модули и количество часов на их изучение</a:t>
                      </a:r>
                    </a:p>
                    <a:p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3. В план работы школы внесены изменения в части реализации мероприятий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Классные часы для учащихся. Большая</a:t>
                      </a:r>
                      <a:r>
                        <a:rPr lang="ru-RU" sz="1400" baseline="0" dirty="0" smtClean="0"/>
                        <a:t> идея – работа на платформе помогает развиваться, находить быстро нужную информацию, учит тебя работать в команде. Принимаем «Кодекс взаимодействия»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98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833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57"/>
            <a:ext cx="5508104" cy="4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" y="0"/>
            <a:ext cx="4765037" cy="357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66" y="2564904"/>
            <a:ext cx="3074755" cy="410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9" y="2492896"/>
            <a:ext cx="3077962" cy="41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031776"/>
          </a:xfrm>
        </p:spPr>
        <p:txBody>
          <a:bodyPr/>
          <a:lstStyle/>
          <a:p>
            <a:r>
              <a:rPr lang="ru-RU" sz="2400" dirty="0" smtClean="0"/>
              <a:t>ШАГ 2. Апробация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96828"/>
              </p:ext>
            </p:extLst>
          </p:nvPr>
        </p:nvGraphicFramePr>
        <p:xfrm>
          <a:off x="1187624" y="1196751"/>
          <a:ext cx="7499177" cy="540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095106980"/>
                    </a:ext>
                  </a:extLst>
                </a:gridCol>
                <a:gridCol w="3029828">
                  <a:extLst>
                    <a:ext uri="{9D8B030D-6E8A-4147-A177-3AD203B41FA5}">
                      <a16:colId xmlns:a16="http://schemas.microsoft.com/office/drawing/2014/main" val="1795886690"/>
                    </a:ext>
                  </a:extLst>
                </a:gridCol>
                <a:gridCol w="2309109">
                  <a:extLst>
                    <a:ext uri="{9D8B030D-6E8A-4147-A177-3AD203B41FA5}">
                      <a16:colId xmlns:a16="http://schemas.microsoft.com/office/drawing/2014/main" val="67174259"/>
                    </a:ext>
                  </a:extLst>
                </a:gridCol>
              </a:tblGrid>
              <a:tr h="7906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Техническое оснащение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Принятие платформы педагогами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Принятие платформы учащимися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326038"/>
                  </a:ext>
                </a:extLst>
              </a:tr>
              <a:tr h="2723180">
                <a:tc>
                  <a:txBody>
                    <a:bodyPr/>
                    <a:lstStyle/>
                    <a:p>
                      <a:r>
                        <a:rPr lang="ru-RU" dirty="0" smtClean="0"/>
                        <a:t>1. Оборудованы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кабинеты, где установлены роутеры, тележки для ноутбуков.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После первых</a:t>
                      </a:r>
                      <a:r>
                        <a:rPr lang="ru-RU" baseline="0" dirty="0" smtClean="0"/>
                        <a:t> уроков на платформе стало понятно, что необходимо взаимодействие, без «указок сверху» создаётся профессиональное сообщество педагогов «Персонализация 51»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Технических</a:t>
                      </a:r>
                      <a:r>
                        <a:rPr lang="ru-RU" baseline="0" dirty="0" smtClean="0"/>
                        <a:t> проблем использования платформы детьми не было. Приняли с интересом. НО! Задания на платформе иногда были дополнением к заданиям в тетрадях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91407"/>
                  </a:ext>
                </a:extLst>
              </a:tr>
              <a:tr h="1742804">
                <a:tc>
                  <a:txBody>
                    <a:bodyPr/>
                    <a:lstStyle/>
                    <a:p>
                      <a:r>
                        <a:rPr lang="ru-RU" dirty="0" smtClean="0"/>
                        <a:t>2. Необязательно наличие каких-то</a:t>
                      </a:r>
                      <a:r>
                        <a:rPr lang="ru-RU" baseline="0" dirty="0" smtClean="0"/>
                        <a:t> особых условий, обязательны </a:t>
                      </a:r>
                      <a:r>
                        <a:rPr lang="ru-RU" baseline="0" dirty="0" smtClean="0"/>
                        <a:t>лишь ноутбуки </a:t>
                      </a:r>
                      <a:r>
                        <a:rPr lang="ru-RU" baseline="0" dirty="0" smtClean="0"/>
                        <a:t>и доступ к </a:t>
                      </a:r>
                      <a:r>
                        <a:rPr lang="ru-RU" baseline="0" dirty="0" smtClean="0"/>
                        <a:t>скоростной сети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Проведены семинары и педагогический совет «ПМО:</a:t>
                      </a:r>
                      <a:r>
                        <a:rPr lang="ru-RU" baseline="0" dirty="0" smtClean="0"/>
                        <a:t> первые шаги к успеху»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итоге: коррекция</a:t>
                      </a:r>
                      <a:r>
                        <a:rPr lang="ru-RU" baseline="0" dirty="0" smtClean="0"/>
                        <a:t> деятельности учителей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30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099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" y="188640"/>
            <a:ext cx="4458910" cy="59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7" y="836712"/>
            <a:ext cx="4466170" cy="59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44" y="1"/>
            <a:ext cx="4190123" cy="55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959768"/>
          </a:xfrm>
        </p:spPr>
        <p:txBody>
          <a:bodyPr/>
          <a:lstStyle/>
          <a:p>
            <a:r>
              <a:rPr lang="ru-RU" sz="2400" dirty="0">
                <a:solidFill>
                  <a:srgbClr val="221304"/>
                </a:solidFill>
              </a:rPr>
              <a:t>ШАГ </a:t>
            </a:r>
            <a:r>
              <a:rPr lang="ru-RU" sz="2400" dirty="0" smtClean="0">
                <a:solidFill>
                  <a:srgbClr val="221304"/>
                </a:solidFill>
              </a:rPr>
              <a:t>3. Первые итоги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98260"/>
              </p:ext>
            </p:extLst>
          </p:nvPr>
        </p:nvGraphicFramePr>
        <p:xfrm>
          <a:off x="1187624" y="1196751"/>
          <a:ext cx="7499177" cy="510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095106980"/>
                    </a:ext>
                  </a:extLst>
                </a:gridCol>
                <a:gridCol w="3101836">
                  <a:extLst>
                    <a:ext uri="{9D8B030D-6E8A-4147-A177-3AD203B41FA5}">
                      <a16:colId xmlns:a16="http://schemas.microsoft.com/office/drawing/2014/main" val="1795886690"/>
                    </a:ext>
                  </a:extLst>
                </a:gridCol>
                <a:gridCol w="2309109">
                  <a:extLst>
                    <a:ext uri="{9D8B030D-6E8A-4147-A177-3AD203B41FA5}">
                      <a16:colId xmlns:a16="http://schemas.microsoft.com/office/drawing/2014/main" val="67174259"/>
                    </a:ext>
                  </a:extLst>
                </a:gridCol>
              </a:tblGrid>
              <a:tr h="7906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Профессиональный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рост педагогов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Презентация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первого опыта на региональном уровне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Масштабирование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проекта в школе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326038"/>
                  </a:ext>
                </a:extLst>
              </a:tr>
              <a:tr h="2305744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dirty="0" smtClean="0"/>
                        <a:t>Из</a:t>
                      </a:r>
                      <a:r>
                        <a:rPr lang="ru-RU" baseline="0" dirty="0" smtClean="0"/>
                        <a:t> 13 педагогов-участников проекта 5 наставников: авторы модулей, ведущие </a:t>
                      </a:r>
                      <a:r>
                        <a:rPr lang="ru-RU" baseline="0" dirty="0" err="1" smtClean="0"/>
                        <a:t>вебинаров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После первых</a:t>
                      </a:r>
                      <a:r>
                        <a:rPr lang="ru-RU" baseline="0" dirty="0" smtClean="0"/>
                        <a:t> уроков на платформе стало понятно, что необходимо взаимодействие. Без «указок сверху» создаётся профессиональное сообщество педагогов «Персонализация 51»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2020-2021</a:t>
                      </a:r>
                      <a:r>
                        <a:rPr lang="ru-RU" baseline="0" dirty="0" smtClean="0"/>
                        <a:t> учебный год – в проекте 6 классов: 6а, 7б, 8б, 5а, 5г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91407"/>
                  </a:ext>
                </a:extLst>
              </a:tr>
              <a:tr h="174280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Успешная разработка модулей, получение удостоверения о повышении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Проведены семинары и педагогический совет «ПМО:</a:t>
                      </a:r>
                      <a:r>
                        <a:rPr lang="ru-RU" baseline="0" dirty="0" smtClean="0"/>
                        <a:t> первые шаги к успеху». Обучающее видео наших педагогов  использовано Липецким институтом развития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2. 18</a:t>
                      </a:r>
                      <a:r>
                        <a:rPr lang="ru-RU" baseline="0" dirty="0" smtClean="0"/>
                        <a:t> педагогов школы участники проекта в 2020-2021 учебном году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30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369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14777"/>
            <a:ext cx="3687092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5243" cy="40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3130228"/>
            <a:ext cx="4970363" cy="37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08808"/>
            <a:ext cx="3096344" cy="35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000099"/>
          </a:buClr>
          <a:buSzPct val="60000"/>
          <a:buFont typeface="Wingdings" pitchFamily="2" charset="2"/>
          <a:buChar char="Ø"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000099"/>
          </a:buClr>
          <a:buSzPct val="60000"/>
          <a:buFont typeface="Wingdings" pitchFamily="2" charset="2"/>
          <a:buChar char="Ø"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606</Words>
  <Application>Microsoft Office PowerPoint</Application>
  <PresentationFormat>Экран (4:3)</PresentationFormat>
  <Paragraphs>63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Arabic Typesetting</vt:lpstr>
      <vt:lpstr>Arial</vt:lpstr>
      <vt:lpstr>Batang</vt:lpstr>
      <vt:lpstr>Bookman Old Style</vt:lpstr>
      <vt:lpstr>Calibri</vt:lpstr>
      <vt:lpstr>Tahoma</vt:lpstr>
      <vt:lpstr>Times New Roman</vt:lpstr>
      <vt:lpstr>Verdana</vt:lpstr>
      <vt:lpstr>Wingdings</vt:lpstr>
      <vt:lpstr>Тетрадь</vt:lpstr>
      <vt:lpstr>cdb2004119gl</vt:lpstr>
      <vt:lpstr>Презентация PowerPoint</vt:lpstr>
      <vt:lpstr>ПМО?!</vt:lpstr>
      <vt:lpstr>Основная идея</vt:lpstr>
      <vt:lpstr>Шаг 1. Команда</vt:lpstr>
      <vt:lpstr>Презентация PowerPoint</vt:lpstr>
      <vt:lpstr>ШАГ 2. Апробация</vt:lpstr>
      <vt:lpstr>Презентация PowerPoint</vt:lpstr>
      <vt:lpstr>ШАГ 3. Первые итоги</vt:lpstr>
      <vt:lpstr>Презентация PowerPoint</vt:lpstr>
      <vt:lpstr>Цитаты учителей на тему «Что изменилось в вашей деятельности в связи с применением платформы?»</vt:lpstr>
      <vt:lpstr>Цитаты учащихся на тему «Что вы думаете о применении в обучении цифровой платформы?»</vt:lpstr>
      <vt:lpstr>Презентация PowerPoint</vt:lpstr>
    </vt:vector>
  </TitlesOfParts>
  <Company>МОУ СОШ № 60 г.липецка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Шведун Денис Владимирович</dc:creator>
  <cp:lastModifiedBy>Татьяна</cp:lastModifiedBy>
  <cp:revision>153</cp:revision>
  <dcterms:created xsi:type="dcterms:W3CDTF">2019-08-22T12:25:10Z</dcterms:created>
  <dcterms:modified xsi:type="dcterms:W3CDTF">2020-10-05T15:21:06Z</dcterms:modified>
</cp:coreProperties>
</file>